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4" r:id="rId5"/>
    <p:sldId id="265" r:id="rId6"/>
    <p:sldId id="263" r:id="rId7"/>
    <p:sldId id="259" r:id="rId8"/>
    <p:sldId id="257" r:id="rId9"/>
    <p:sldId id="260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90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F1F1-D506-42C2-90CF-DC603082B82D}" type="datetimeFigureOut">
              <a:rPr lang="en-US" smtClean="0"/>
              <a:t>9/16/2009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B23EB-8869-4D10-9579-3A7BD09A1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F1F1-D506-42C2-90CF-DC603082B82D}" type="datetimeFigureOut">
              <a:rPr lang="en-US" smtClean="0"/>
              <a:t>9/16/2009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B23EB-8869-4D10-9579-3A7BD09A1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F1F1-D506-42C2-90CF-DC603082B82D}" type="datetimeFigureOut">
              <a:rPr lang="en-US" smtClean="0"/>
              <a:t>9/16/2009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B23EB-8869-4D10-9579-3A7BD09A1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F7D2BAE-B4F7-4542-B752-CD89A8D652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F1F1-D506-42C2-90CF-DC603082B82D}" type="datetimeFigureOut">
              <a:rPr lang="en-US" smtClean="0"/>
              <a:t>9/16/2009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B23EB-8869-4D10-9579-3A7BD09A1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F1F1-D506-42C2-90CF-DC603082B82D}" type="datetimeFigureOut">
              <a:rPr lang="en-US" smtClean="0"/>
              <a:t>9/16/2009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B23EB-8869-4D10-9579-3A7BD09A1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F1F1-D506-42C2-90CF-DC603082B82D}" type="datetimeFigureOut">
              <a:rPr lang="en-US" smtClean="0"/>
              <a:t>9/16/2009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B23EB-8869-4D10-9579-3A7BD09A1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F1F1-D506-42C2-90CF-DC603082B82D}" type="datetimeFigureOut">
              <a:rPr lang="en-US" smtClean="0"/>
              <a:t>9/16/2009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B23EB-8869-4D10-9579-3A7BD09A1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F1F1-D506-42C2-90CF-DC603082B82D}" type="datetimeFigureOut">
              <a:rPr lang="en-US" smtClean="0"/>
              <a:t>9/16/2009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B23EB-8869-4D10-9579-3A7BD09A1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F1F1-D506-42C2-90CF-DC603082B82D}" type="datetimeFigureOut">
              <a:rPr lang="en-US" smtClean="0"/>
              <a:t>9/16/2009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B23EB-8869-4D10-9579-3A7BD09A1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F1F1-D506-42C2-90CF-DC603082B82D}" type="datetimeFigureOut">
              <a:rPr lang="en-US" smtClean="0"/>
              <a:t>9/16/2009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B23EB-8869-4D10-9579-3A7BD09A1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F1F1-D506-42C2-90CF-DC603082B82D}" type="datetimeFigureOut">
              <a:rPr lang="en-US" smtClean="0"/>
              <a:t>9/16/2009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B23EB-8869-4D10-9579-3A7BD09A1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DF1F1-D506-42C2-90CF-DC603082B82D}" type="datetimeFigureOut">
              <a:rPr lang="en-US" smtClean="0"/>
              <a:t>9/16/2009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B23EB-8869-4D10-9579-3A7BD09A19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oreilly.com/catalog/lmstorms/building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Mobile Robot Bases</a:t>
            </a:r>
            <a:endParaRPr lang="en-US" dirty="0"/>
          </a:p>
        </p:txBody>
      </p:sp>
      <p:pic>
        <p:nvPicPr>
          <p:cNvPr id="24582" name="Picture 6" descr="http://www.acroname.com/robotics/info/ideas/omnicaster/s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057400"/>
            <a:ext cx="3086100" cy="2933700"/>
          </a:xfrm>
          <a:prstGeom prst="rect">
            <a:avLst/>
          </a:prstGeom>
          <a:noFill/>
        </p:spPr>
      </p:pic>
      <p:pic>
        <p:nvPicPr>
          <p:cNvPr id="24584" name="Picture 8" descr="http://www.cs.siue.edu/news/.images/2006/2006-03-24_Lego_Robot_Hunts_for_Fir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3657600"/>
            <a:ext cx="38608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Structure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right way:</a:t>
            </a:r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828800"/>
            <a:ext cx="4973638" cy="4291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Mobile Robot Bases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Ackerman Drive</a:t>
            </a:r>
          </a:p>
          <a:p>
            <a:pPr lvl="1"/>
            <a:r>
              <a:rPr lang="en-US" dirty="0" smtClean="0"/>
              <a:t>typical car steering</a:t>
            </a:r>
          </a:p>
          <a:p>
            <a:pPr lvl="1"/>
            <a:r>
              <a:rPr lang="en-US" dirty="0" smtClean="0"/>
              <a:t>non-</a:t>
            </a:r>
            <a:r>
              <a:rPr lang="en-US" dirty="0" err="1" smtClean="0"/>
              <a:t>holonomic</a:t>
            </a:r>
            <a:endParaRPr lang="en-US" dirty="0"/>
          </a:p>
        </p:txBody>
      </p:sp>
      <p:pic>
        <p:nvPicPr>
          <p:cNvPr id="9" name="Picture 4" descr="acker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33400" y="1333035"/>
            <a:ext cx="5867400" cy="5060292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Mobile Robot 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Omni Drive</a:t>
            </a:r>
          </a:p>
          <a:p>
            <a:pPr lvl="1"/>
            <a:r>
              <a:rPr lang="en-US" dirty="0" smtClean="0"/>
              <a:t>wheel capable of rolling in any direction</a:t>
            </a:r>
          </a:p>
          <a:p>
            <a:pPr lvl="1"/>
            <a:r>
              <a:rPr lang="en-US" dirty="0" smtClean="0"/>
              <a:t>robot can change direction without rotating base</a:t>
            </a:r>
          </a:p>
          <a:p>
            <a:endParaRPr lang="en-US" dirty="0" smtClean="0"/>
          </a:p>
          <a:p>
            <a:r>
              <a:rPr lang="en-US" dirty="0" err="1" smtClean="0"/>
              <a:t>Synchro</a:t>
            </a:r>
            <a:r>
              <a:rPr lang="en-US" dirty="0" smtClean="0"/>
              <a:t> Drive</a:t>
            </a:r>
          </a:p>
        </p:txBody>
      </p:sp>
      <p:pic>
        <p:nvPicPr>
          <p:cNvPr id="4" name="Picture 4" descr="R76-4CM-ROL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57600" y="1219200"/>
            <a:ext cx="1905000" cy="1489075"/>
          </a:xfrm>
          <a:prstGeom prst="rect">
            <a:avLst/>
          </a:prstGeo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5" descr="synch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58193" y="4264025"/>
            <a:ext cx="2299055" cy="20605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6" descr="synch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67707" y="4253552"/>
            <a:ext cx="2476845" cy="20578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6" descr="Uranus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943600" y="1232848"/>
            <a:ext cx="2438400" cy="1471329"/>
          </a:xfrm>
          <a:prstGeom prst="rect">
            <a:avLst/>
          </a:prstGeo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105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Types of Mobile Bases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Differential Drive</a:t>
            </a:r>
          </a:p>
          <a:p>
            <a:pPr lvl="1"/>
            <a:r>
              <a:rPr lang="en-US" sz="2400"/>
              <a:t>Two independently driven wheels on opposite sides of the robot</a:t>
            </a:r>
          </a:p>
          <a:p>
            <a:pPr lvl="1"/>
            <a:r>
              <a:rPr lang="en-US" sz="2400"/>
              <a:t>3 DoF: pose = [x,y,</a:t>
            </a:r>
            <a:r>
              <a:rPr lang="el-GR" sz="2400">
                <a:cs typeface="Arial" pitchFamily="34" charset="0"/>
              </a:rPr>
              <a:t>Θ</a:t>
            </a:r>
            <a:r>
              <a:rPr lang="en-US" sz="2400"/>
              <a:t>]</a:t>
            </a:r>
          </a:p>
          <a:p>
            <a:pPr lvl="1"/>
            <a:r>
              <a:rPr lang="en-US" sz="2400"/>
              <a:t>Holonomic: can be treated as a massless point that can move in any direction</a:t>
            </a:r>
          </a:p>
        </p:txBody>
      </p:sp>
      <p:pic>
        <p:nvPicPr>
          <p:cNvPr id="11276" name="Picture 12" descr="Trusty">
            <a:hlinkClick r:id="rId2"/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562600" y="762000"/>
            <a:ext cx="2873375" cy="2873375"/>
          </a:xfrm>
          <a:ln/>
        </p:spPr>
      </p:pic>
      <p:pic>
        <p:nvPicPr>
          <p:cNvPr id="4098" name="Picture 2" descr="http://www.mastincrosbie.com/mark/lego/images/diffdrive-tworot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53000" y="3886200"/>
            <a:ext cx="398272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3" descr="wheel confi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lum bright="-12000"/>
          </a:blip>
          <a:stretch>
            <a:fillRect/>
          </a:stretch>
        </p:blipFill>
        <p:spPr>
          <a:xfrm>
            <a:off x="228600" y="182562"/>
            <a:ext cx="5212634" cy="6446838"/>
          </a:xfrm>
          <a:noFill/>
          <a:ln/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200" dirty="0" smtClean="0"/>
              <a:t>		Types of Mobile 	Robot Bases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Gear motor with 24T gear in the Frame</a:t>
            </a:r>
          </a:p>
        </p:txBody>
      </p:sp>
      <p:pic>
        <p:nvPicPr>
          <p:cNvPr id="50585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549400" y="1970088"/>
            <a:ext cx="5854700" cy="4176712"/>
          </a:xfrm>
        </p:spPr>
      </p:pic>
      <p:sp>
        <p:nvSpPr>
          <p:cNvPr id="505860" name="Text Box 4"/>
          <p:cNvSpPr txBox="1">
            <a:spLocks noChangeArrowheads="1"/>
          </p:cNvSpPr>
          <p:nvPr/>
        </p:nvSpPr>
        <p:spPr bwMode="auto">
          <a:xfrm>
            <a:off x="3502025" y="6269038"/>
            <a:ext cx="21399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Picture courtesy of  Terry Grant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3657600"/>
          </a:xfrm>
        </p:spPr>
        <p:txBody>
          <a:bodyPr/>
          <a:lstStyle/>
          <a:p>
            <a:r>
              <a:rPr lang="en-US" altLang="en-US"/>
              <a:t>LEGO Gears</a:t>
            </a:r>
            <a:endParaRPr lang="en-US"/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700" y="3060700"/>
            <a:ext cx="1003300" cy="1054100"/>
          </a:xfrm>
          <a:prstGeom prst="rect">
            <a:avLst/>
          </a:prstGeom>
          <a:noFill/>
        </p:spPr>
      </p:pic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419600"/>
            <a:ext cx="1447800" cy="1473200"/>
          </a:xfrm>
          <a:prstGeom prst="rect">
            <a:avLst/>
          </a:prstGeom>
          <a:noFill/>
        </p:spPr>
      </p:pic>
      <p:pic>
        <p:nvPicPr>
          <p:cNvPr id="1065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609600"/>
            <a:ext cx="2349500" cy="2374900"/>
          </a:xfrm>
          <a:prstGeom prst="rect">
            <a:avLst/>
          </a:prstGeom>
          <a:noFill/>
        </p:spPr>
      </p:pic>
      <p:pic>
        <p:nvPicPr>
          <p:cNvPr id="1065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7600" y="1981200"/>
            <a:ext cx="558800" cy="609600"/>
          </a:xfrm>
          <a:prstGeom prst="rect">
            <a:avLst/>
          </a:prstGeom>
          <a:noFill/>
        </p:spPr>
      </p:pic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1905000" y="205740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b="0">
                <a:latin typeface="Times" charset="0"/>
              </a:rPr>
              <a:t>8T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1981200" y="3352800"/>
            <a:ext cx="67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b="0">
                <a:latin typeface="Times" charset="0"/>
              </a:rPr>
              <a:t>16T</a:t>
            </a: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2209800" y="4953000"/>
            <a:ext cx="67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b="0">
                <a:latin typeface="Times" charset="0"/>
              </a:rPr>
              <a:t>24T</a:t>
            </a:r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6311900" y="1524000"/>
            <a:ext cx="67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b="0">
                <a:latin typeface="Times" charset="0"/>
              </a:rPr>
              <a:t>40T</a:t>
            </a:r>
          </a:p>
        </p:txBody>
      </p:sp>
      <p:pic>
        <p:nvPicPr>
          <p:cNvPr id="106508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3048000"/>
            <a:ext cx="1206500" cy="1638300"/>
          </a:xfrm>
          <a:prstGeom prst="rect">
            <a:avLst/>
          </a:prstGeom>
          <a:noFill/>
        </p:spPr>
      </p:pic>
      <p:pic>
        <p:nvPicPr>
          <p:cNvPr id="106509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4648200"/>
            <a:ext cx="1549400" cy="1333500"/>
          </a:xfrm>
          <a:prstGeom prst="rect">
            <a:avLst/>
          </a:prstGeom>
          <a:noFill/>
        </p:spPr>
      </p:pic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5181600" y="4953000"/>
            <a:ext cx="10144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b="0">
                <a:latin typeface="Times" charset="0"/>
              </a:rPr>
              <a:t>24T</a:t>
            </a:r>
          </a:p>
          <a:p>
            <a:r>
              <a:rPr lang="en-US" altLang="en-US" sz="2400" b="0">
                <a:latin typeface="Times" charset="0"/>
              </a:rPr>
              <a:t>Crown</a:t>
            </a: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4800600" y="3581400"/>
            <a:ext cx="1376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b="0">
                <a:latin typeface="Times" charset="0"/>
              </a:rPr>
              <a:t>1T Worm</a:t>
            </a:r>
          </a:p>
        </p:txBody>
      </p:sp>
      <p:pic>
        <p:nvPicPr>
          <p:cNvPr id="106512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2800" y="2590800"/>
            <a:ext cx="901700" cy="850900"/>
          </a:xfrm>
          <a:prstGeom prst="rect">
            <a:avLst/>
          </a:prstGeom>
          <a:noFill/>
        </p:spPr>
      </p:pic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7239000" y="3429000"/>
            <a:ext cx="893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b="0">
                <a:latin typeface="Times" charset="0"/>
              </a:rPr>
              <a:t>Bevel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26" descr="9_1 redu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76400"/>
            <a:ext cx="6629400" cy="384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6553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/>
              <a:t>Lego tips:</a:t>
            </a:r>
            <a:br>
              <a:rPr lang="en-US" altLang="en-US"/>
            </a:br>
            <a:r>
              <a:rPr lang="en-US" altLang="en-US"/>
              <a:t>			 Structure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657600"/>
          </a:xfrm>
        </p:spPr>
        <p:txBody>
          <a:bodyPr/>
          <a:lstStyle/>
          <a:p>
            <a:r>
              <a:rPr lang="en-US" altLang="en-US"/>
              <a:t>Common pitfall when trying to increase mechanical robustness:</a:t>
            </a:r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895600"/>
            <a:ext cx="5257800" cy="3119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118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Mobile Robot Bases</vt:lpstr>
      <vt:lpstr>Types of Mobile Robot Bases</vt:lpstr>
      <vt:lpstr>Types of Mobile Robot Bases</vt:lpstr>
      <vt:lpstr>Types of Mobile Bases</vt:lpstr>
      <vt:lpstr>Slide 5</vt:lpstr>
      <vt:lpstr>Gear motor with 24T gear in the Frame</vt:lpstr>
      <vt:lpstr>Slide 7</vt:lpstr>
      <vt:lpstr>Slide 8</vt:lpstr>
      <vt:lpstr>Lego tips:     Structure</vt:lpstr>
      <vt:lpstr>Structure</vt:lpstr>
    </vt:vector>
  </TitlesOfParts>
  <Company>SIUE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Jerry Weinberg</dc:creator>
  <cp:lastModifiedBy>Jerry Weinberg</cp:lastModifiedBy>
  <cp:revision>7</cp:revision>
  <dcterms:created xsi:type="dcterms:W3CDTF">2009-09-16T18:28:56Z</dcterms:created>
  <dcterms:modified xsi:type="dcterms:W3CDTF">2009-09-16T19:12:00Z</dcterms:modified>
</cp:coreProperties>
</file>